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fdcd54b9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fdcd54b9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dcd54b91b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fdcd54b91b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fdcd54b91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2fdcd54b91b_0_2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2fdcd54b91b_0_2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c3af709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0c3af709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fdcd54b91b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fdcd54b91b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1000"/>
              </a:spcAft>
              <a:buNone/>
            </a:pPr>
            <a:endParaRPr sz="1800">
              <a:solidFill>
                <a:srgbClr val="193E72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cf8f218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cf8f218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0c3af7094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0c3af7094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0a206d584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0a206d584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c3af70947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30c3af7094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 r="6603" b="-36686"/>
          <a:stretch/>
        </p:blipFill>
        <p:spPr>
          <a:xfrm>
            <a:off x="327025" y="643582"/>
            <a:ext cx="8540382" cy="3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/>
          <p:cNvPicPr preferRelativeResize="0"/>
          <p:nvPr/>
        </p:nvPicPr>
        <p:blipFill rotWithShape="1">
          <a:blip r:embed="rId4">
            <a:alphaModFix/>
          </a:blip>
          <a:srcRect l="35446" b="23512"/>
          <a:stretch/>
        </p:blipFill>
        <p:spPr>
          <a:xfrm>
            <a:off x="0" y="3599630"/>
            <a:ext cx="1303021" cy="1543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7679417" y="1346996"/>
            <a:ext cx="1184399" cy="8882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143000" y="2989646"/>
            <a:ext cx="6858000" cy="9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655320" y="-403860"/>
            <a:ext cx="138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019" y="218962"/>
            <a:ext cx="2811496" cy="276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2400"/>
              <a:buFont typeface="Arial"/>
              <a:buNone/>
              <a:defRPr sz="2400">
                <a:solidFill>
                  <a:srgbClr val="193E7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628650" y="1151299"/>
            <a:ext cx="7886700" cy="3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93E72"/>
              </a:buClr>
              <a:buSzPts val="1800"/>
              <a:buChar char="●"/>
              <a:defRPr sz="1800">
                <a:solidFill>
                  <a:srgbClr val="193E72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2">
            <a:alphaModFix/>
          </a:blip>
          <a:srcRect r="8045" b="-143013"/>
          <a:stretch/>
        </p:blipFill>
        <p:spPr>
          <a:xfrm>
            <a:off x="300038" y="4553196"/>
            <a:ext cx="8292633" cy="45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038" y="4651143"/>
            <a:ext cx="2707462" cy="273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r="6603" b="-36686"/>
          <a:stretch/>
        </p:blipFill>
        <p:spPr>
          <a:xfrm>
            <a:off x="301817" y="651700"/>
            <a:ext cx="8540369" cy="3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l="8147" b="33146"/>
          <a:stretch/>
        </p:blipFill>
        <p:spPr>
          <a:xfrm>
            <a:off x="1" y="3360495"/>
            <a:ext cx="2318387" cy="178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34313" y="1139735"/>
            <a:ext cx="866775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628650" y="1866516"/>
            <a:ext cx="70524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600"/>
              <a:buFont typeface="Arial"/>
              <a:buNone/>
              <a:defRPr sz="36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7964" y="281534"/>
            <a:ext cx="2546217" cy="254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ctrTitle"/>
          </p:nvPr>
        </p:nvSpPr>
        <p:spPr>
          <a:xfrm>
            <a:off x="1143000" y="841777"/>
            <a:ext cx="6858000" cy="3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3000"/>
              <a:t>Simplification of NIHR Academy Programmes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21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27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27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endParaRPr sz="2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649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b="1"/>
              <a:t>Background</a:t>
            </a:r>
            <a:r>
              <a:rPr lang="en-GB" sz="2300" b="1"/>
              <a:t> 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294750" y="1020775"/>
            <a:ext cx="8220600" cy="3647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193E72"/>
              </a:buClr>
              <a:buSzPts val="1500"/>
              <a:buChar char="●"/>
            </a:pPr>
            <a:r>
              <a:rPr lang="en-GB" sz="1500">
                <a:solidFill>
                  <a:srgbClr val="193E72"/>
                </a:solidFill>
              </a:rPr>
              <a:t>Since 2018, the NIHR Academy has been working to break down barriers to career progression </a:t>
            </a:r>
            <a:r>
              <a:rPr lang="en-GB" sz="1500"/>
              <a:t>in research</a:t>
            </a:r>
            <a:r>
              <a:rPr lang="en-GB" sz="1500">
                <a:solidFill>
                  <a:srgbClr val="193E72"/>
                </a:solidFill>
              </a:rPr>
              <a:t> </a:t>
            </a:r>
            <a:endParaRPr sz="1500">
              <a:solidFill>
                <a:srgbClr val="193E72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1500"/>
              <a:buChar char="●"/>
            </a:pPr>
            <a:r>
              <a:rPr lang="en-GB" sz="1500">
                <a:solidFill>
                  <a:srgbClr val="193E72"/>
                </a:solidFill>
              </a:rPr>
              <a:t>But our portfolio of opportunities has grown over the years and become complex 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-GB" sz="1700" b="1"/>
              <a:t>We want to simplify how these are presented to ensure the opportunities are more accessible and easier to understand </a:t>
            </a:r>
            <a:endParaRPr sz="1700" b="1"/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-GB" sz="1700" b="1"/>
              <a:t>We don’t want, however, to lose the focus on areas we have worked hard to promote</a:t>
            </a:r>
            <a:endParaRPr sz="1700" b="1"/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700"/>
              <a:buChar char="●"/>
            </a:pPr>
            <a:r>
              <a:rPr lang="en-GB" sz="1700"/>
              <a:t>We want to rationalise where there is commonality so that we can be more effective 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9"/>
          <p:cNvGrpSpPr/>
          <p:nvPr/>
        </p:nvGrpSpPr>
        <p:grpSpPr>
          <a:xfrm>
            <a:off x="576182" y="318052"/>
            <a:ext cx="7683861" cy="4215237"/>
            <a:chOff x="534327" y="1177375"/>
            <a:chExt cx="8527201" cy="4850676"/>
          </a:xfrm>
        </p:grpSpPr>
        <p:pic>
          <p:nvPicPr>
            <p:cNvPr id="96" name="Google Shape;96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4327" y="1177375"/>
              <a:ext cx="8527201" cy="4850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9"/>
            <p:cNvSpPr/>
            <p:nvPr/>
          </p:nvSpPr>
          <p:spPr>
            <a:xfrm>
              <a:off x="650000" y="1200850"/>
              <a:ext cx="4329600" cy="330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</p:grpSp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21010" y="53693"/>
            <a:ext cx="81942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2400"/>
              <a:buFont typeface="Arial"/>
              <a:buNone/>
            </a:pPr>
            <a:r>
              <a:rPr lang="en-GB" b="1"/>
              <a:t>NIHR Academy Research Training Awards</a:t>
            </a:r>
            <a:endParaRPr/>
          </a:p>
        </p:txBody>
      </p:sp>
      <p:sp>
        <p:nvSpPr>
          <p:cNvPr id="99" name="Google Shape;99;p19"/>
          <p:cNvSpPr/>
          <p:nvPr/>
        </p:nvSpPr>
        <p:spPr>
          <a:xfrm>
            <a:off x="2050850" y="647300"/>
            <a:ext cx="2898600" cy="3737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6453350" y="702900"/>
            <a:ext cx="1688700" cy="3737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 rotWithShape="1">
          <a:blip r:embed="rId3">
            <a:alphaModFix/>
          </a:blip>
          <a:srcRect t="12257"/>
          <a:stretch/>
        </p:blipFill>
        <p:spPr>
          <a:xfrm>
            <a:off x="647325" y="691350"/>
            <a:ext cx="7091700" cy="38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21010" y="53693"/>
            <a:ext cx="81942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2400"/>
              <a:buFont typeface="Arial"/>
              <a:buNone/>
            </a:pPr>
            <a:r>
              <a:rPr lang="en-GB" b="1"/>
              <a:t>NIHR Academy simplified offering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187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2550" b="1">
                <a:solidFill>
                  <a:srgbClr val="193E72"/>
                </a:solidFill>
              </a:rPr>
              <a:t>What is changing?</a:t>
            </a:r>
            <a:endParaRPr sz="2550" b="1">
              <a:solidFill>
                <a:srgbClr val="193E72"/>
              </a:solidFill>
            </a:endParaRPr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268100" y="868750"/>
            <a:ext cx="8735100" cy="39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365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193E72"/>
              </a:buClr>
              <a:buSzPts val="1700"/>
              <a:buChar char="●"/>
            </a:pPr>
            <a:r>
              <a:rPr lang="en-GB" sz="1700">
                <a:solidFill>
                  <a:srgbClr val="193E72"/>
                </a:solidFill>
              </a:rPr>
              <a:t>In 2025 we will align awards from NIHR Fellowships, NIHR Integrated Clinical and Practitioner Academic (ICA) Fellowships and Local Authority Academic Fellowships (LAAF) programmes by </a:t>
            </a:r>
            <a:r>
              <a:rPr lang="en-GB" sz="1700" b="1">
                <a:solidFill>
                  <a:srgbClr val="193E72"/>
                </a:solidFill>
              </a:rPr>
              <a:t>career stage</a:t>
            </a:r>
            <a:r>
              <a:rPr lang="en-GB" sz="1700">
                <a:solidFill>
                  <a:srgbClr val="193E72"/>
                </a:solidFill>
              </a:rPr>
              <a:t> (predoctoral, doctoral and postdoctoral levels)</a:t>
            </a:r>
            <a:endParaRPr sz="1700" b="1">
              <a:solidFill>
                <a:srgbClr val="193E72"/>
              </a:solidFill>
            </a:endParaRPr>
          </a:p>
          <a:p>
            <a:pPr marL="914400" lvl="0" indent="-336550" algn="l" rtl="0"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1700"/>
              <a:buChar char="●"/>
            </a:pPr>
            <a:r>
              <a:rPr lang="en-GB" sz="1700">
                <a:solidFill>
                  <a:srgbClr val="193E72"/>
                </a:solidFill>
              </a:rPr>
              <a:t>No funding opportunities will be lost and there is no reduction in investment</a:t>
            </a:r>
            <a:endParaRPr sz="1700">
              <a:solidFill>
                <a:srgbClr val="193E72"/>
              </a:solidFill>
            </a:endParaRPr>
          </a:p>
          <a:p>
            <a:pPr marL="914400" lvl="0" indent="-336550" algn="l" rtl="0"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1700"/>
              <a:buChar char="●"/>
            </a:pPr>
            <a:r>
              <a:rPr lang="en-GB" sz="1700">
                <a:solidFill>
                  <a:srgbClr val="193E72"/>
                </a:solidFill>
              </a:rPr>
              <a:t>We will keep a focus on audiences in areas we have worked hard to promote</a:t>
            </a:r>
            <a:endParaRPr sz="1700" b="1">
              <a:solidFill>
                <a:srgbClr val="193E72"/>
              </a:solidFill>
            </a:endParaRPr>
          </a:p>
          <a:p>
            <a:pPr marL="914400" lvl="0" indent="-336550" algn="l" rtl="0">
              <a:spcBef>
                <a:spcPts val="1000"/>
              </a:spcBef>
              <a:spcAft>
                <a:spcPts val="1000"/>
              </a:spcAft>
              <a:buClr>
                <a:srgbClr val="193E72"/>
              </a:buClr>
              <a:buSzPts val="1700"/>
              <a:buChar char="●"/>
            </a:pPr>
            <a:r>
              <a:rPr lang="en-GB" sz="1700">
                <a:solidFill>
                  <a:srgbClr val="193E72"/>
                </a:solidFill>
              </a:rPr>
              <a:t>We will have committees at each level that are similar to our current committees and that will review applications based on applicants background, setting and area of research interest  </a:t>
            </a:r>
            <a:endParaRPr sz="1700">
              <a:solidFill>
                <a:srgbClr val="193E7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rPr lang="en-GB" sz="2550" b="1">
                <a:solidFill>
                  <a:srgbClr val="193E72"/>
                </a:solidFill>
              </a:rPr>
              <a:t>What are the benefits?</a:t>
            </a:r>
            <a:endParaRPr sz="2550" b="1">
              <a:solidFill>
                <a:srgbClr val="193E7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Clr>
                <a:srgbClr val="193E72"/>
              </a:buClr>
              <a:buSzPts val="1700"/>
              <a:buChar char="●"/>
            </a:pPr>
            <a:r>
              <a:rPr lang="en-GB" sz="1700">
                <a:solidFill>
                  <a:srgbClr val="193E72"/>
                </a:solidFill>
              </a:rPr>
              <a:t>Improved communication about our offer of career development awards, including language to describe our awards</a:t>
            </a:r>
            <a:endParaRPr sz="1700">
              <a:solidFill>
                <a:srgbClr val="193E72"/>
              </a:solidFill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1700"/>
              <a:buChar char="●"/>
            </a:pPr>
            <a:r>
              <a:rPr lang="en-GB" sz="1700">
                <a:solidFill>
                  <a:srgbClr val="193E72"/>
                </a:solidFill>
              </a:rPr>
              <a:t>Easier to navigate opportunities </a:t>
            </a:r>
            <a:endParaRPr sz="1700">
              <a:solidFill>
                <a:srgbClr val="193E72"/>
              </a:solidFill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1700"/>
              <a:buChar char="●"/>
            </a:pPr>
            <a:r>
              <a:rPr lang="en-GB" sz="1700">
                <a:solidFill>
                  <a:srgbClr val="193E72"/>
                </a:solidFill>
              </a:rPr>
              <a:t>Removal of duplication </a:t>
            </a:r>
            <a:endParaRPr sz="1700">
              <a:solidFill>
                <a:srgbClr val="193E72"/>
              </a:solidFill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1000"/>
              </a:spcAft>
              <a:buClr>
                <a:srgbClr val="193E72"/>
              </a:buClr>
              <a:buSzPts val="1700"/>
              <a:buChar char="●"/>
            </a:pPr>
            <a:r>
              <a:rPr lang="en-GB" sz="1700">
                <a:solidFill>
                  <a:srgbClr val="193E72"/>
                </a:solidFill>
              </a:rPr>
              <a:t>Committees that assess applications are arranged based on research area, professional context and setting</a:t>
            </a:r>
            <a:endParaRPr sz="1700">
              <a:solidFill>
                <a:srgbClr val="193E7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/>
          <p:nvPr/>
        </p:nvSpPr>
        <p:spPr>
          <a:xfrm>
            <a:off x="91913" y="4239938"/>
            <a:ext cx="8759100" cy="9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0694" y="570994"/>
            <a:ext cx="6738339" cy="4532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21197" y="126268"/>
            <a:ext cx="81942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2400"/>
              <a:buFont typeface="Arial"/>
              <a:buNone/>
            </a:pPr>
            <a:r>
              <a:rPr lang="en-GB" b="1"/>
              <a:t>NIHR Academy Career Development </a:t>
            </a:r>
            <a:endParaRPr b="1"/>
          </a:p>
        </p:txBody>
      </p:sp>
      <p:sp>
        <p:nvSpPr>
          <p:cNvPr id="126" name="Google Shape;126;p23"/>
          <p:cNvSpPr/>
          <p:nvPr/>
        </p:nvSpPr>
        <p:spPr>
          <a:xfrm>
            <a:off x="2477975" y="1342825"/>
            <a:ext cx="4035000" cy="252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highlight>
                <a:srgbClr val="F4CCCC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50" b="1">
                <a:solidFill>
                  <a:srgbClr val="193E72"/>
                </a:solidFill>
              </a:rPr>
              <a:t>When is it happening?</a:t>
            </a: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Clr>
                <a:srgbClr val="193E72"/>
              </a:buClr>
              <a:buSzPts val="1700"/>
              <a:buChar char="●"/>
            </a:pPr>
            <a:r>
              <a:rPr lang="en-GB" sz="1700">
                <a:solidFill>
                  <a:srgbClr val="193E72"/>
                </a:solidFill>
              </a:rPr>
              <a:t>The new awards will launch in 2025:</a:t>
            </a:r>
            <a:endParaRPr sz="1700">
              <a:solidFill>
                <a:srgbClr val="193E72"/>
              </a:solidFill>
            </a:endParaRPr>
          </a:p>
          <a:p>
            <a:pPr marL="1371600" lvl="1" indent="-3365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GB" sz="1700" b="1">
                <a:solidFill>
                  <a:srgbClr val="193E72"/>
                </a:solidFill>
              </a:rPr>
              <a:t>Predoctoral Award 29 January - 20 March 2025</a:t>
            </a:r>
            <a:endParaRPr sz="1700">
              <a:solidFill>
                <a:srgbClr val="193E72"/>
              </a:solidFill>
            </a:endParaRPr>
          </a:p>
          <a:p>
            <a:pPr marL="1371600" lvl="1" indent="-3365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GB" sz="1700" b="1">
                <a:solidFill>
                  <a:srgbClr val="193E72"/>
                </a:solidFill>
              </a:rPr>
              <a:t>Postdoctoral Award 26 March - 21 May 2025 </a:t>
            </a:r>
            <a:endParaRPr sz="1700" b="1">
              <a:solidFill>
                <a:srgbClr val="193E72"/>
              </a:solidFill>
            </a:endParaRPr>
          </a:p>
          <a:p>
            <a:pPr marL="1371600" lvl="1" indent="-3365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GB" sz="1700" b="1">
                <a:solidFill>
                  <a:srgbClr val="193E72"/>
                </a:solidFill>
              </a:rPr>
              <a:t>Doctoral Award 9 April - 10 June 2025</a:t>
            </a:r>
            <a:endParaRPr sz="1700">
              <a:solidFill>
                <a:srgbClr val="193E72"/>
              </a:solidFill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1700"/>
              <a:buChar char="●"/>
            </a:pPr>
            <a:r>
              <a:rPr lang="en-GB" sz="1700">
                <a:solidFill>
                  <a:srgbClr val="193E72"/>
                </a:solidFill>
              </a:rPr>
              <a:t>Doctoral and Postdoctoral awards will run twice a year </a:t>
            </a:r>
            <a:endParaRPr sz="1700">
              <a:solidFill>
                <a:srgbClr val="193E72"/>
              </a:solidFill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1000"/>
              </a:spcAft>
              <a:buClr>
                <a:srgbClr val="193E72"/>
              </a:buClr>
              <a:buSzPts val="1700"/>
              <a:buChar char="●"/>
            </a:pPr>
            <a:r>
              <a:rPr lang="en-GB" sz="1700">
                <a:solidFill>
                  <a:srgbClr val="193E72"/>
                </a:solidFill>
              </a:rPr>
              <a:t>Further information will be published ahead of each simplified award launch</a:t>
            </a:r>
            <a:endParaRPr sz="1700">
              <a:solidFill>
                <a:srgbClr val="193E7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ctrTitle"/>
          </p:nvPr>
        </p:nvSpPr>
        <p:spPr>
          <a:xfrm>
            <a:off x="1143000" y="841777"/>
            <a:ext cx="6858000" cy="3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3000"/>
              <a:t>Sign up to our funding and support newsletter and follow us on social media to stay up-to-date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27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27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endParaRPr sz="2300"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5702" y="4334525"/>
            <a:ext cx="359999" cy="36798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>
            <a:spLocks noGrp="1"/>
          </p:cNvSpPr>
          <p:nvPr>
            <p:ph type="ctrTitle"/>
          </p:nvPr>
        </p:nvSpPr>
        <p:spPr>
          <a:xfrm>
            <a:off x="2323126" y="4334463"/>
            <a:ext cx="29064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1900"/>
              <a:t>@NIHRresearch</a:t>
            </a:r>
            <a:endParaRPr sz="2400"/>
          </a:p>
        </p:txBody>
      </p:sp>
      <p:pic>
        <p:nvPicPr>
          <p:cNvPr id="140" name="Google Shape;140;p25"/>
          <p:cNvPicPr preferRelativeResize="0"/>
          <p:nvPr/>
        </p:nvPicPr>
        <p:blipFill rotWithShape="1">
          <a:blip r:embed="rId4">
            <a:alphaModFix/>
          </a:blip>
          <a:srcRect r="12960"/>
          <a:stretch/>
        </p:blipFill>
        <p:spPr>
          <a:xfrm>
            <a:off x="5296950" y="4306838"/>
            <a:ext cx="432000" cy="42336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5"/>
          <p:cNvSpPr txBox="1">
            <a:spLocks noGrp="1"/>
          </p:cNvSpPr>
          <p:nvPr>
            <p:ph type="ctrTitle"/>
          </p:nvPr>
        </p:nvSpPr>
        <p:spPr>
          <a:xfrm>
            <a:off x="5796375" y="4334450"/>
            <a:ext cx="29064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1900"/>
              <a:t>NIHR-Community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325</Words>
  <Application>Microsoft Office PowerPoint</Application>
  <PresentationFormat>On-screen Show (16:9)</PresentationFormat>
  <Paragraphs>34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Simplification of NIHR Academy Programmes    </vt:lpstr>
      <vt:lpstr>Background </vt:lpstr>
      <vt:lpstr>NIHR Academy Research Training Awards</vt:lpstr>
      <vt:lpstr>NIHR Academy simplified offering</vt:lpstr>
      <vt:lpstr>What is changing?</vt:lpstr>
      <vt:lpstr>What are the benefits? </vt:lpstr>
      <vt:lpstr>NIHR Academy Career Development </vt:lpstr>
      <vt:lpstr>When is it happening?</vt:lpstr>
      <vt:lpstr>Sign up to our funding and support newsletter and follow us on social media to stay up-to-date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Beth Harris</dc:creator>
  <cp:lastModifiedBy>Murphy, Lindsay</cp:lastModifiedBy>
  <cp:revision>2</cp:revision>
  <dcterms:modified xsi:type="dcterms:W3CDTF">2024-11-22T14:51:47Z</dcterms:modified>
</cp:coreProperties>
</file>